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4" r:id="rId4"/>
    <p:sldId id="277" r:id="rId5"/>
    <p:sldId id="278" r:id="rId6"/>
    <p:sldId id="279" r:id="rId7"/>
    <p:sldId id="258" r:id="rId8"/>
    <p:sldId id="280" r:id="rId9"/>
    <p:sldId id="273" r:id="rId10"/>
    <p:sldId id="281" r:id="rId11"/>
    <p:sldId id="282" r:id="rId12"/>
    <p:sldId id="259" r:id="rId13"/>
    <p:sldId id="283" r:id="rId14"/>
    <p:sldId id="276" r:id="rId15"/>
    <p:sldId id="284" r:id="rId16"/>
    <p:sldId id="262" r:id="rId17"/>
    <p:sldId id="285" r:id="rId18"/>
    <p:sldId id="260" r:id="rId19"/>
    <p:sldId id="286" r:id="rId20"/>
    <p:sldId id="261" r:id="rId21"/>
    <p:sldId id="263" r:id="rId22"/>
    <p:sldId id="287" r:id="rId23"/>
    <p:sldId id="264" r:id="rId24"/>
    <p:sldId id="288" r:id="rId25"/>
    <p:sldId id="265" r:id="rId26"/>
    <p:sldId id="289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8A91E1-A5B6-4046-B142-14872C1913E6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5F5337-5D1C-4C69-B37D-B726A92000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91E1-A5B6-4046-B142-14872C1913E6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5337-5D1C-4C69-B37D-B726A9200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91E1-A5B6-4046-B142-14872C1913E6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5337-5D1C-4C69-B37D-B726A9200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8A91E1-A5B6-4046-B142-14872C1913E6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5F5337-5D1C-4C69-B37D-B726A92000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91E1-A5B6-4046-B142-14872C1913E6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5337-5D1C-4C69-B37D-B726A92000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91E1-A5B6-4046-B142-14872C1913E6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5337-5D1C-4C69-B37D-B726A92000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5337-5D1C-4C69-B37D-B726A92000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91E1-A5B6-4046-B142-14872C1913E6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91E1-A5B6-4046-B142-14872C1913E6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5337-5D1C-4C69-B37D-B726A92000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91E1-A5B6-4046-B142-14872C1913E6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5337-5D1C-4C69-B37D-B726A9200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91E1-A5B6-4046-B142-14872C1913E6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144"/>
            <a:ext cx="34290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5F5337-5D1C-4C69-B37D-B726A92000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91E1-A5B6-4046-B142-14872C1913E6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5F5337-5D1C-4C69-B37D-B726A92000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144"/>
            <a:ext cx="2974848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238A91E1-A5B6-4046-B142-14872C1913E6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144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6315075"/>
            <a:ext cx="1188720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165F5337-5D1C-4C69-B37D-B726A92000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 must learn the rules before you break them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Yearbook Layout Design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8926"/>
            <a:ext cx="342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Dominant photo</a:t>
            </a:r>
            <a:br>
              <a:rPr lang="en-US" dirty="0" smtClean="0"/>
            </a:br>
            <a:r>
              <a:rPr lang="en-US" dirty="0" smtClean="0"/>
              <a:t>GOOD Examples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276600"/>
            <a:ext cx="5209347" cy="346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76200"/>
            <a:ext cx="5105400" cy="33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3429000" cy="920926"/>
          </a:xfrm>
        </p:spPr>
        <p:txBody>
          <a:bodyPr>
            <a:normAutofit/>
          </a:bodyPr>
          <a:lstStyle/>
          <a:p>
            <a:r>
              <a:rPr lang="en-US" dirty="0" smtClean="0"/>
              <a:t>BAD Examples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"/>
            <a:ext cx="4000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40005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6725" y="3352800"/>
            <a:ext cx="4791075" cy="342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Text </a:t>
            </a:r>
          </a:p>
          <a:p>
            <a:endParaRPr lang="en-US" dirty="0" smtClean="0"/>
          </a:p>
          <a:p>
            <a:r>
              <a:rPr lang="en-US" dirty="0" smtClean="0"/>
              <a:t>Display type such as headlines and titles should be large and attention getting.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Body text such as stories and captions should be smaller but easy to read.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1447800" cy="1143000"/>
          </a:xfrm>
        </p:spPr>
        <p:txBody>
          <a:bodyPr/>
          <a:lstStyle/>
          <a:p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7954" y="76200"/>
            <a:ext cx="550984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971800"/>
            <a:ext cx="57912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Rules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Headlines : Primary &amp; Secondary</a:t>
            </a:r>
          </a:p>
          <a:p>
            <a:pPr lvl="1"/>
            <a:r>
              <a:rPr lang="en-US" dirty="0" smtClean="0"/>
              <a:t>MUST include at least </a:t>
            </a:r>
            <a:r>
              <a:rPr lang="en-US" b="1" dirty="0" smtClean="0">
                <a:solidFill>
                  <a:schemeClr val="bg1"/>
                </a:solidFill>
              </a:rPr>
              <a:t>one verb</a:t>
            </a:r>
          </a:p>
          <a:p>
            <a:pPr lvl="1"/>
            <a:r>
              <a:rPr lang="en-US" dirty="0" smtClean="0"/>
              <a:t>Must lead </a:t>
            </a:r>
            <a:r>
              <a:rPr lang="en-US" b="1" dirty="0" smtClean="0">
                <a:solidFill>
                  <a:schemeClr val="bg1"/>
                </a:solidFill>
              </a:rPr>
              <a:t>directly into </a:t>
            </a:r>
            <a:r>
              <a:rPr lang="en-US" dirty="0" smtClean="0"/>
              <a:t>lead idea of story</a:t>
            </a:r>
          </a:p>
          <a:p>
            <a:r>
              <a:rPr lang="en-US" dirty="0" smtClean="0"/>
              <a:t>Titles</a:t>
            </a:r>
          </a:p>
          <a:p>
            <a:pPr lvl="1"/>
            <a:r>
              <a:rPr lang="en-US" dirty="0" smtClean="0"/>
              <a:t>No verb necessary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Applies to the focus </a:t>
            </a:r>
            <a:r>
              <a:rPr lang="en-US" dirty="0" smtClean="0"/>
              <a:t>of the spread, not the story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Large</a:t>
            </a:r>
            <a:r>
              <a:rPr lang="en-US" dirty="0" smtClean="0"/>
              <a:t>, at least 24 points</a:t>
            </a:r>
          </a:p>
          <a:p>
            <a:pPr lvl="1"/>
            <a:r>
              <a:rPr lang="en-US" dirty="0" smtClean="0"/>
              <a:t>Traditionally Sans-Serif  fonts that match the spirit of the spread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2590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Headlines &amp;</a:t>
            </a:r>
            <a:br>
              <a:rPr lang="en-US" dirty="0" smtClean="0"/>
            </a:br>
            <a:r>
              <a:rPr lang="en-US" dirty="0" smtClean="0"/>
              <a:t>Titles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162" y="1600200"/>
            <a:ext cx="3355238" cy="511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96757"/>
            <a:ext cx="4543425" cy="320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581400"/>
            <a:ext cx="480349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Rules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Body text</a:t>
            </a:r>
          </a:p>
          <a:p>
            <a:pPr lvl="1"/>
            <a:r>
              <a:rPr lang="en-US" dirty="0" smtClean="0"/>
              <a:t>Body – the story text</a:t>
            </a:r>
          </a:p>
          <a:p>
            <a:pPr lvl="1"/>
            <a:r>
              <a:rPr lang="en-US" dirty="0" smtClean="0"/>
              <a:t>Captions – blurbs beside photos</a:t>
            </a:r>
          </a:p>
          <a:p>
            <a:pPr lvl="1"/>
            <a:r>
              <a:rPr lang="en-US" dirty="0" smtClean="0"/>
              <a:t>Bylines – photographer name/author name</a:t>
            </a:r>
          </a:p>
          <a:p>
            <a:endParaRPr lang="en-US" dirty="0" smtClean="0"/>
          </a:p>
          <a:p>
            <a:r>
              <a:rPr lang="en-US" dirty="0" smtClean="0"/>
              <a:t>Must be easily readable</a:t>
            </a:r>
          </a:p>
          <a:p>
            <a:pPr lvl="1"/>
            <a:r>
              <a:rPr lang="en-US" dirty="0" smtClean="0"/>
              <a:t>Traditionally Serif font – with serifs</a:t>
            </a:r>
          </a:p>
          <a:p>
            <a:pPr lvl="1"/>
            <a:r>
              <a:rPr lang="en-US" dirty="0" smtClean="0"/>
              <a:t>Should be split into small gray areas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2209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Body Text</a:t>
            </a:r>
            <a:br>
              <a:rPr lang="en-US" dirty="0" smtClean="0"/>
            </a:br>
            <a:r>
              <a:rPr lang="en-US" dirty="0" smtClean="0"/>
              <a:t> &amp; Font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9080" y="76200"/>
            <a:ext cx="499872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3" y="2895600"/>
            <a:ext cx="5897147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Art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Lines, boxes, gradients and drawings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should </a:t>
            </a:r>
            <a:r>
              <a:rPr lang="en-US" b="1" dirty="0" smtClean="0">
                <a:solidFill>
                  <a:schemeClr val="bg1"/>
                </a:solidFill>
              </a:rPr>
              <a:t>enhance</a:t>
            </a:r>
            <a:r>
              <a:rPr lang="en-US" dirty="0" smtClean="0"/>
              <a:t> a layout </a:t>
            </a:r>
          </a:p>
          <a:p>
            <a:pPr lvl="1"/>
            <a:r>
              <a:rPr lang="en-US" dirty="0" smtClean="0"/>
              <a:t>should </a:t>
            </a:r>
            <a:r>
              <a:rPr lang="en-US" b="1" dirty="0" smtClean="0">
                <a:solidFill>
                  <a:schemeClr val="bg1"/>
                </a:solidFill>
              </a:rPr>
              <a:t>add meaning </a:t>
            </a:r>
            <a:r>
              <a:rPr lang="en-US" dirty="0" smtClean="0"/>
              <a:t>or order</a:t>
            </a:r>
          </a:p>
          <a:p>
            <a:pPr lvl="1"/>
            <a:r>
              <a:rPr lang="en-US" dirty="0" smtClean="0"/>
              <a:t>Not merely decorations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1219200" cy="1143000"/>
          </a:xfrm>
        </p:spPr>
        <p:txBody>
          <a:bodyPr/>
          <a:lstStyle/>
          <a:p>
            <a:r>
              <a:rPr lang="en-US" dirty="0" smtClean="0"/>
              <a:t>Art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33718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-838200"/>
            <a:ext cx="5486400" cy="529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771900"/>
            <a:ext cx="2389424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Yearbook Layout Design Rules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05000"/>
            <a:ext cx="7772400" cy="4450560"/>
          </a:xfrm>
        </p:spPr>
        <p:txBody>
          <a:bodyPr/>
          <a:lstStyle/>
          <a:p>
            <a:r>
              <a:rPr lang="en-US" dirty="0" smtClean="0"/>
              <a:t>There are many ways to put together a yearbook</a:t>
            </a:r>
          </a:p>
          <a:p>
            <a:r>
              <a:rPr lang="en-US" dirty="0" smtClean="0"/>
              <a:t>There are however, certain rules that must be followed to make it successful</a:t>
            </a:r>
          </a:p>
          <a:p>
            <a:r>
              <a:rPr lang="en-US" dirty="0" smtClean="0"/>
              <a:t>In this lesson you will learn the Rules of Yearbook Layout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White Space (AKA Negative Space)</a:t>
            </a:r>
          </a:p>
          <a:p>
            <a:endParaRPr lang="en-US" b="1" dirty="0" smtClean="0"/>
          </a:p>
          <a:p>
            <a:r>
              <a:rPr lang="en-US" dirty="0" smtClean="0"/>
              <a:t>An area of the layout that has</a:t>
            </a:r>
          </a:p>
          <a:p>
            <a:pPr>
              <a:buNone/>
            </a:pPr>
            <a:r>
              <a:rPr lang="en-US" dirty="0" smtClean="0"/>
              <a:t>	NO text, photos, or art.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Should be </a:t>
            </a:r>
            <a:r>
              <a:rPr lang="en-US" b="1" dirty="0" smtClean="0">
                <a:solidFill>
                  <a:schemeClr val="bg1"/>
                </a:solidFill>
              </a:rPr>
              <a:t>planned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Should be used as an effective way </a:t>
            </a:r>
            <a:r>
              <a:rPr lang="en-US" b="1" dirty="0" smtClean="0">
                <a:solidFill>
                  <a:schemeClr val="bg1"/>
                </a:solidFill>
              </a:rPr>
              <a:t>to separate </a:t>
            </a:r>
            <a:r>
              <a:rPr lang="en-US" dirty="0" smtClean="0"/>
              <a:t>elements</a:t>
            </a:r>
          </a:p>
          <a:p>
            <a:pPr lvl="1"/>
            <a:r>
              <a:rPr lang="en-US" dirty="0" smtClean="0"/>
              <a:t>Should be used </a:t>
            </a:r>
            <a:r>
              <a:rPr lang="en-US" b="1" dirty="0" smtClean="0">
                <a:solidFill>
                  <a:schemeClr val="bg1"/>
                </a:solidFill>
              </a:rPr>
              <a:t>to lead the eye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Space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trapped white space!!  - make it purposeful</a:t>
            </a:r>
          </a:p>
          <a:p>
            <a:endParaRPr lang="en-US" dirty="0" smtClean="0"/>
          </a:p>
          <a:p>
            <a:r>
              <a:rPr lang="en-US" dirty="0" smtClean="0"/>
              <a:t>Consistent internal spacing  - same throughout</a:t>
            </a:r>
          </a:p>
          <a:p>
            <a:endParaRPr lang="en-US" dirty="0" smtClean="0"/>
          </a:p>
          <a:p>
            <a:r>
              <a:rPr lang="en-US" dirty="0" smtClean="0"/>
              <a:t>USE white space to lead the eye </a:t>
            </a:r>
          </a:p>
          <a:p>
            <a:endParaRPr lang="en-US" dirty="0" smtClean="0"/>
          </a:p>
          <a:p>
            <a:r>
              <a:rPr lang="en-US" dirty="0" smtClean="0"/>
              <a:t>Use it to establish a 1 pica </a:t>
            </a:r>
            <a:r>
              <a:rPr lang="en-US" dirty="0" err="1" smtClean="0"/>
              <a:t>Eyeline</a:t>
            </a:r>
            <a:r>
              <a:rPr lang="en-US" dirty="0" smtClean="0"/>
              <a:t> - visual center</a:t>
            </a:r>
          </a:p>
          <a:p>
            <a:endParaRPr lang="en-US" dirty="0" smtClean="0"/>
          </a:p>
          <a:p>
            <a:r>
              <a:rPr lang="en-US" dirty="0" smtClean="0"/>
              <a:t>Use it to establish Simplicity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05000"/>
            <a:ext cx="4562475" cy="303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2133600" cy="11495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White</a:t>
            </a:r>
            <a:br>
              <a:rPr lang="en-US" dirty="0" smtClean="0"/>
            </a:br>
            <a:r>
              <a:rPr lang="en-US" dirty="0" smtClean="0"/>
              <a:t>Space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76200"/>
            <a:ext cx="437071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10000"/>
            <a:ext cx="4447417" cy="29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Illustration/Graphics</a:t>
            </a:r>
          </a:p>
          <a:p>
            <a:pPr lvl="1"/>
            <a:r>
              <a:rPr lang="en-US" dirty="0" smtClean="0"/>
              <a:t>Should </a:t>
            </a:r>
            <a:r>
              <a:rPr lang="en-US" b="1" dirty="0" smtClean="0">
                <a:solidFill>
                  <a:schemeClr val="bg1"/>
                </a:solidFill>
              </a:rPr>
              <a:t>enhance</a:t>
            </a:r>
            <a:r>
              <a:rPr lang="en-US" dirty="0" smtClean="0"/>
              <a:t>, not merely decorate</a:t>
            </a:r>
          </a:p>
          <a:p>
            <a:pPr lvl="1"/>
            <a:r>
              <a:rPr lang="en-US" dirty="0" smtClean="0"/>
              <a:t>Drawing/Graphic that </a:t>
            </a:r>
            <a:r>
              <a:rPr lang="en-US" b="1" dirty="0" smtClean="0">
                <a:solidFill>
                  <a:schemeClr val="bg1"/>
                </a:solidFill>
              </a:rPr>
              <a:t>takes place of photo </a:t>
            </a:r>
            <a:r>
              <a:rPr lang="en-US" dirty="0" smtClean="0"/>
              <a:t>or         that gives information 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Page elements</a:t>
            </a:r>
          </a:p>
          <a:p>
            <a:pPr lvl="1"/>
            <a:r>
              <a:rPr lang="en-US" dirty="0" smtClean="0"/>
              <a:t>Often used to associate or dissociate from </a:t>
            </a:r>
            <a:r>
              <a:rPr lang="en-US" b="1" dirty="0" smtClean="0">
                <a:solidFill>
                  <a:schemeClr val="bg1"/>
                </a:solidFill>
              </a:rPr>
              <a:t>theme/idea/spirit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Rule lines MUST be consistent </a:t>
            </a:r>
            <a:r>
              <a:rPr lang="en-US" dirty="0" smtClean="0"/>
              <a:t> - use the internal software ruler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52400"/>
            <a:ext cx="254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76200"/>
            <a:ext cx="264561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371600"/>
            <a:ext cx="25717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2133600" cy="1149526"/>
          </a:xfrm>
        </p:spPr>
        <p:txBody>
          <a:bodyPr>
            <a:normAutofit/>
          </a:bodyPr>
          <a:lstStyle/>
          <a:p>
            <a:r>
              <a:rPr lang="en-US" dirty="0" smtClean="0"/>
              <a:t>Graphics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61563"/>
            <a:ext cx="4648200" cy="352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3581400"/>
            <a:ext cx="2286000" cy="311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 Mock Spreads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Use In-Design Software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Employ EACH of the elements from this PowerPoint.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You may use original photos that you have taken or will take, or may pull photos off the internet.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You may use graphics from the internet or create your own in </a:t>
            </a:r>
            <a:r>
              <a:rPr lang="en-US" dirty="0" err="1" smtClean="0"/>
              <a:t>PhotoShop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Assignment,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458200" cy="5029200"/>
          </a:xfrm>
        </p:spPr>
        <p:txBody>
          <a:bodyPr>
            <a:normAutofit/>
          </a:bodyPr>
          <a:lstStyle/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You MUST get your topics and layouts approved by Ms. Bailey </a:t>
            </a:r>
          </a:p>
          <a:p>
            <a:pPr lvl="1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	BEFORE getting on a computer!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Spread Map</a:t>
            </a:r>
          </a:p>
          <a:p>
            <a:pPr lvl="2"/>
            <a:r>
              <a:rPr lang="en-US" sz="2800" dirty="0" smtClean="0"/>
              <a:t>You MUST map out your mock spread on paper before you begin computer work.</a:t>
            </a:r>
          </a:p>
          <a:p>
            <a:pPr lvl="3"/>
            <a:r>
              <a:rPr lang="en-US" sz="2400" dirty="0" smtClean="0"/>
              <a:t>Design the photo layout and text placement</a:t>
            </a:r>
          </a:p>
          <a:p>
            <a:pPr lvl="3"/>
            <a:r>
              <a:rPr lang="en-US" sz="2400" dirty="0" smtClean="0"/>
              <a:t>Plan the titles, headlines, etc. </a:t>
            </a:r>
          </a:p>
          <a:p>
            <a:pPr lvl="2"/>
            <a:r>
              <a:rPr lang="en-US" sz="2800" dirty="0" smtClean="0"/>
              <a:t>2</a:t>
            </a:r>
            <a:r>
              <a:rPr lang="en-US" sz="2800" dirty="0" smtClean="0"/>
              <a:t>0</a:t>
            </a:r>
            <a:r>
              <a:rPr lang="en-US" sz="2800" dirty="0" smtClean="0"/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Assignment,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92500"/>
          </a:bodyPr>
          <a:lstStyle/>
          <a:p>
            <a:pPr lvl="1"/>
            <a:r>
              <a:rPr lang="en-US" sz="2800" dirty="0" smtClean="0"/>
              <a:t>Design elements</a:t>
            </a:r>
          </a:p>
          <a:p>
            <a:pPr lvl="2"/>
            <a:r>
              <a:rPr lang="en-US" sz="2800" dirty="0" smtClean="0"/>
              <a:t>Each design element from this PowerPoint MUST be </a:t>
            </a:r>
            <a:r>
              <a:rPr lang="en-US" sz="2800" dirty="0" smtClean="0"/>
              <a:t>represented professionally.</a:t>
            </a:r>
            <a:endParaRPr lang="en-US" sz="2800" dirty="0" smtClean="0"/>
          </a:p>
          <a:p>
            <a:pPr lvl="2"/>
            <a:r>
              <a:rPr lang="en-US" sz="2800" dirty="0" smtClean="0"/>
              <a:t>70%</a:t>
            </a:r>
          </a:p>
          <a:p>
            <a:pPr lvl="2"/>
            <a:endParaRPr lang="en-US" sz="2800" dirty="0" smtClean="0"/>
          </a:p>
          <a:p>
            <a:pPr lvl="2"/>
            <a:r>
              <a:rPr lang="en-US" sz="2800" dirty="0" smtClean="0"/>
              <a:t>Print a copy of your spread and mark each design element with highlighters and include a legend.</a:t>
            </a:r>
          </a:p>
          <a:p>
            <a:pPr lvl="2">
              <a:buNone/>
            </a:pPr>
            <a:r>
              <a:rPr lang="en-US" sz="2800" dirty="0" smtClean="0"/>
              <a:t>ALSO, save computerized mock spread to Ms. Bailey’s folder</a:t>
            </a:r>
            <a:r>
              <a:rPr lang="en-US" sz="2800" dirty="0" smtClean="0"/>
              <a:t>.  10%</a:t>
            </a:r>
            <a:endParaRPr lang="en-US" sz="28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You have 3 weeks for this assignment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smtClean="0">
                <a:solidFill>
                  <a:srgbClr val="FF0000"/>
                </a:solidFill>
              </a:rPr>
              <a:t>It IS your FINAL.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Yearbook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Spread </a:t>
            </a:r>
          </a:p>
          <a:p>
            <a:pPr lvl="1"/>
            <a:r>
              <a:rPr lang="en-US" dirty="0" smtClean="0"/>
              <a:t>Two facing pages that form a visual unit.</a:t>
            </a:r>
          </a:p>
          <a:p>
            <a:r>
              <a:rPr lang="en-US" b="1" dirty="0" smtClean="0"/>
              <a:t>Gutter</a:t>
            </a:r>
          </a:p>
          <a:p>
            <a:pPr lvl="1"/>
            <a:r>
              <a:rPr lang="en-US" dirty="0" smtClean="0"/>
              <a:t>Extra pica between facing pages that allows for binding.</a:t>
            </a:r>
          </a:p>
          <a:p>
            <a:r>
              <a:rPr lang="en-US" b="1" dirty="0" err="1" smtClean="0"/>
              <a:t>Eyeline</a:t>
            </a:r>
            <a:r>
              <a:rPr lang="en-US" b="1" dirty="0" smtClean="0"/>
              <a:t> (AKA visual center)</a:t>
            </a:r>
          </a:p>
          <a:p>
            <a:pPr lvl="1"/>
            <a:r>
              <a:rPr lang="en-US" dirty="0" smtClean="0"/>
              <a:t>Horizontal line off of the true center established by one pica of white space. </a:t>
            </a:r>
          </a:p>
          <a:p>
            <a:pPr lvl="1"/>
            <a:r>
              <a:rPr lang="en-US" dirty="0" smtClean="0"/>
              <a:t>All elements should “hang” off of this line  except the dominant photo, which should be crossed by 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810000"/>
            <a:ext cx="42767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895475"/>
            <a:ext cx="46958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8600"/>
            <a:ext cx="4191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Gutter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1102" y="152400"/>
            <a:ext cx="461287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524000"/>
            <a:ext cx="4610100" cy="327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505200"/>
            <a:ext cx="4724400" cy="316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Eyeline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491772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Photos </a:t>
            </a:r>
          </a:p>
          <a:p>
            <a:endParaRPr lang="en-US" dirty="0" smtClean="0"/>
          </a:p>
          <a:p>
            <a:r>
              <a:rPr lang="en-US" dirty="0" smtClean="0"/>
              <a:t>Images originating from a camera.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Photos form the core of the layout and should be designed first in a </a:t>
            </a:r>
            <a:r>
              <a:rPr lang="en-US" b="1" dirty="0" smtClean="0">
                <a:solidFill>
                  <a:schemeClr val="bg1"/>
                </a:solidFill>
              </a:rPr>
              <a:t>“pinwheel” </a:t>
            </a:r>
            <a:r>
              <a:rPr lang="en-US" dirty="0" smtClean="0"/>
              <a:t>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 in pinwheel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066800"/>
            <a:ext cx="4762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3505200"/>
            <a:ext cx="49053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Yearbook Photography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must be a </a:t>
            </a:r>
            <a:r>
              <a:rPr lang="en-US" b="1" dirty="0" smtClean="0">
                <a:solidFill>
                  <a:schemeClr val="bg1"/>
                </a:solidFill>
              </a:rPr>
              <a:t>dominant photo </a:t>
            </a:r>
            <a:r>
              <a:rPr lang="en-US" dirty="0" smtClean="0"/>
              <a:t>(about twice the size of other photos)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Other photos should </a:t>
            </a:r>
            <a:r>
              <a:rPr lang="en-US" b="1" dirty="0" smtClean="0">
                <a:solidFill>
                  <a:schemeClr val="bg1"/>
                </a:solidFill>
              </a:rPr>
              <a:t>“hang”</a:t>
            </a:r>
            <a:r>
              <a:rPr lang="en-US" b="1" dirty="0" smtClean="0"/>
              <a:t> </a:t>
            </a:r>
            <a:r>
              <a:rPr lang="en-US" dirty="0" smtClean="0"/>
              <a:t>off of the dominant  photo, the </a:t>
            </a:r>
            <a:r>
              <a:rPr lang="en-US" dirty="0" err="1" smtClean="0"/>
              <a:t>eyeline</a:t>
            </a:r>
            <a:r>
              <a:rPr lang="en-US" dirty="0" smtClean="0"/>
              <a:t>, and be grouped toward the center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ONLY </a:t>
            </a:r>
            <a:r>
              <a:rPr lang="en-US" b="1" dirty="0" smtClean="0">
                <a:solidFill>
                  <a:schemeClr val="bg1"/>
                </a:solidFill>
              </a:rPr>
              <a:t>5-7</a:t>
            </a:r>
            <a:r>
              <a:rPr lang="en-US" dirty="0" smtClean="0">
                <a:solidFill>
                  <a:schemeClr val="bg1"/>
                </a:solidFill>
              </a:rPr>
              <a:t> photos </a:t>
            </a:r>
            <a:r>
              <a:rPr lang="en-US" dirty="0" smtClean="0"/>
              <a:t>per spread , </a:t>
            </a:r>
            <a:r>
              <a:rPr lang="en-US" dirty="0" smtClean="0">
                <a:solidFill>
                  <a:schemeClr val="bg1"/>
                </a:solidFill>
              </a:rPr>
              <a:t>ONLY odd numbers</a:t>
            </a:r>
          </a:p>
          <a:p>
            <a:endParaRPr lang="en-US" dirty="0" smtClean="0"/>
          </a:p>
          <a:p>
            <a:r>
              <a:rPr lang="en-US" dirty="0" smtClean="0"/>
              <a:t>Leave room for </a:t>
            </a:r>
            <a:r>
              <a:rPr lang="en-US" dirty="0" smtClean="0">
                <a:solidFill>
                  <a:schemeClr val="bg1"/>
                </a:solidFill>
              </a:rPr>
              <a:t>captions</a:t>
            </a:r>
            <a:r>
              <a:rPr lang="en-US" dirty="0" smtClean="0"/>
              <a:t> near to EVERY photo.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rrency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</Template>
  <TotalTime>157</TotalTime>
  <Words>594</Words>
  <Application>Microsoft Office PowerPoint</Application>
  <PresentationFormat>On-screen Show (4:3)</PresentationFormat>
  <Paragraphs>126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Currency</vt:lpstr>
      <vt:lpstr>Yearbook Layout Design  </vt:lpstr>
      <vt:lpstr>Yearbook Layout Design Rules  </vt:lpstr>
      <vt:lpstr>Yearbook Vocabulary</vt:lpstr>
      <vt:lpstr>SPREAD</vt:lpstr>
      <vt:lpstr>Gutter</vt:lpstr>
      <vt:lpstr>Eyeline</vt:lpstr>
      <vt:lpstr>Design Elements</vt:lpstr>
      <vt:lpstr>Photos in pinwheel</vt:lpstr>
      <vt:lpstr>Yearbook Photography Rules</vt:lpstr>
      <vt:lpstr>Dominant photo GOOD Examples</vt:lpstr>
      <vt:lpstr>BAD Examples</vt:lpstr>
      <vt:lpstr>Design Elements</vt:lpstr>
      <vt:lpstr>Text</vt:lpstr>
      <vt:lpstr>Text Rules I</vt:lpstr>
      <vt:lpstr>Headlines &amp; Titles</vt:lpstr>
      <vt:lpstr>Text Rules II</vt:lpstr>
      <vt:lpstr>Body Text  &amp; Font</vt:lpstr>
      <vt:lpstr>Design Elements</vt:lpstr>
      <vt:lpstr>Art</vt:lpstr>
      <vt:lpstr>Design Elements</vt:lpstr>
      <vt:lpstr>White Space Rules</vt:lpstr>
      <vt:lpstr>White Space</vt:lpstr>
      <vt:lpstr>Art Rules</vt:lpstr>
      <vt:lpstr>Graphics</vt:lpstr>
      <vt:lpstr>Your Assignment</vt:lpstr>
      <vt:lpstr>Your Assignment, Continued</vt:lpstr>
      <vt:lpstr>Your Assignment, Continued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Yearbook Layout Design  </dc:title>
  <dc:creator>gbailey</dc:creator>
  <cp:lastModifiedBy>gbailey</cp:lastModifiedBy>
  <cp:revision>30</cp:revision>
  <dcterms:created xsi:type="dcterms:W3CDTF">2010-03-15T15:45:51Z</dcterms:created>
  <dcterms:modified xsi:type="dcterms:W3CDTF">2010-10-19T21:28:24Z</dcterms:modified>
</cp:coreProperties>
</file>